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01000000000001"/>
          <c:y val="0.11795"/>
          <c:w val="0.74412999999999996"/>
          <c:h val="0.72162000000000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Рудники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Карьеры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218</c:v>
                </c:pt>
                <c:pt idx="1">
                  <c:v>232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ОФ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28</c:v>
                </c:pt>
                <c:pt idx="1">
                  <c:v>30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Хвостохранилища</c:v>
                </c:pt>
              </c:strCache>
            </c:strRef>
          </c:tx>
          <c:spPr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9874240"/>
        <c:axId val="139874632"/>
      </c:barChart>
      <c:catAx>
        <c:axId val="139874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4632"/>
        <c:crosses val="autoZero"/>
        <c:auto val="1"/>
        <c:lblAlgn val="ctr"/>
        <c:lblOffset val="100"/>
        <c:noMultiLvlLbl val="0"/>
      </c:catAx>
      <c:valAx>
        <c:axId val="139874632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4240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8" cy="4525961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59999999999999E-2"/>
          <c:y val="5.8819999999999997E-2"/>
          <c:w val="0.92008000000000001"/>
          <c:h val="0.791610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</c:v>
                </c:pt>
                <c:pt idx="1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ПГН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52</c:v>
                </c:pt>
                <c:pt idx="1">
                  <c:v>45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Всего</c:v>
                </c:pt>
              </c:strCache>
            </c:strRef>
          </c:tx>
          <c:spPr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79</c:v>
                </c:pt>
                <c:pt idx="1">
                  <c:v>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5"/>
        <c:axId val="172593752"/>
        <c:axId val="172597672"/>
      </c:barChart>
      <c:catAx>
        <c:axId val="172593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7672"/>
        <c:crosses val="autoZero"/>
        <c:auto val="1"/>
        <c:lblAlgn val="ctr"/>
        <c:lblOffset val="100"/>
        <c:noMultiLvlLbl val="0"/>
      </c:catAx>
      <c:valAx>
        <c:axId val="172597672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3752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7619995" cy="4525959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920000000000004E-2"/>
          <c:y val="7.1559999999999999E-2"/>
          <c:w val="0.95347999999999999"/>
          <c:h val="0.841419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 мес. 2025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Всего</c:v>
                </c:pt>
                <c:pt idx="1">
                  <c:v>ДЛ</c:v>
                </c:pt>
                <c:pt idx="2">
                  <c:v>ЮЛ</c:v>
                </c:pt>
                <c:pt idx="3">
                  <c:v>Приотсановление деятельности</c:v>
                </c:pt>
                <c:pt idx="4">
                  <c:v>Предупреждения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</c:v>
                </c:pt>
                <c:pt idx="2">
                  <c:v>0</c:v>
                </c:pt>
                <c:pt idx="3">
                  <c:v>1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 мес. 2026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Всего</c:v>
                </c:pt>
                <c:pt idx="1">
                  <c:v>ДЛ</c:v>
                </c:pt>
                <c:pt idx="2">
                  <c:v>ЮЛ</c:v>
                </c:pt>
                <c:pt idx="3">
                  <c:v>Приотсановление деятельности</c:v>
                </c:pt>
                <c:pt idx="4">
                  <c:v>Предупреждения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18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  <c:pt idx="4">
                  <c:v>11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172593360"/>
        <c:axId val="172594144"/>
      </c:barChart>
      <c:catAx>
        <c:axId val="172593360"/>
        <c:scaling>
          <c:orientation val="minMax"/>
        </c:scaling>
        <c:delete val="0"/>
        <c:axPos val="b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</c:spPr>
        <c:txPr>
          <a:bodyPr/>
          <a:lstStyle/>
          <a:p>
            <a:pPr>
              <a:defRPr sz="800" cap="all" spc="118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4144"/>
        <c:crosses val="autoZero"/>
        <c:auto val="1"/>
        <c:lblAlgn val="ctr"/>
        <c:lblOffset val="100"/>
        <c:noMultiLvlLbl val="0"/>
      </c:catAx>
      <c:valAx>
        <c:axId val="172594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2593360"/>
        <c:crosses val="autoZero"/>
        <c:crossBetween val="between"/>
      </c:valAx>
      <c:spPr>
        <a:prstGeom prst="rect">
          <a:avLst/>
        </a:prstGeom>
        <a:noFill/>
        <a:ln>
          <a:noFill/>
        </a:ln>
      </c:spPr>
    </c:plotArea>
    <c:legend>
      <c:legendPos val="t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1489073" y="1417636"/>
      <a:ext cx="6353172" cy="4344984"/>
    </a:xfrm>
    <a:prstGeom prst="rect">
      <a:avLst/>
    </a:prstGeom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мес. 2025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ДЛ</c:v>
                </c:pt>
                <c:pt idx="1">
                  <c:v>ЮЛ</c:v>
                </c:pt>
                <c:pt idx="2">
                  <c:v>Всего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мес. 2026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ДЛ</c:v>
                </c:pt>
                <c:pt idx="1">
                  <c:v>ЮЛ</c:v>
                </c:pt>
                <c:pt idx="2">
                  <c:v>Всего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185</c:v>
                </c:pt>
                <c:pt idx="1">
                  <c:v>300</c:v>
                </c:pt>
                <c:pt idx="2">
                  <c:v>485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2594928"/>
        <c:axId val="172598848"/>
      </c:barChart>
      <c:catAx>
        <c:axId val="17259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8848"/>
        <c:crosses val="autoZero"/>
        <c:auto val="1"/>
        <c:lblAlgn val="ctr"/>
        <c:lblOffset val="100"/>
        <c:noMultiLvlLbl val="0"/>
      </c:catAx>
      <c:valAx>
        <c:axId val="172598848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4928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5" cy="4525959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42999999999999"/>
          <c:y val="4.2707845407383184E-2"/>
          <c:w val="0.74412999999999996"/>
          <c:h val="0.741262185260143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51</c:v>
                </c:pt>
                <c:pt idx="1">
                  <c:v>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203</c:v>
                </c:pt>
                <c:pt idx="1">
                  <c:v>215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IV</c:v>
                </c:pt>
              </c:strCache>
            </c:strRef>
          </c:tx>
          <c:spPr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4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9875416"/>
        <c:axId val="139873456"/>
      </c:barChart>
      <c:catAx>
        <c:axId val="139875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3456"/>
        <c:crosses val="autoZero"/>
        <c:auto val="1"/>
        <c:lblAlgn val="ctr"/>
        <c:lblOffset val="100"/>
        <c:noMultiLvlLbl val="0"/>
      </c:catAx>
      <c:valAx>
        <c:axId val="139873456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5416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633588" y="1218935"/>
      <a:ext cx="8229597" cy="4525960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</c:v>
                </c:pt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ПГН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49</c:v>
                </c:pt>
                <c:pt idx="1">
                  <c:v>160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Всего</c:v>
                </c:pt>
              </c:strCache>
            </c:strRef>
          </c:tx>
          <c:spPr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  <a:round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6"/>
        <c:axId val="139876592"/>
        <c:axId val="139876984"/>
      </c:barChart>
      <c:catAx>
        <c:axId val="13987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6984"/>
        <c:crosses val="autoZero"/>
        <c:auto val="1"/>
        <c:lblAlgn val="ctr"/>
        <c:lblOffset val="100"/>
        <c:noMultiLvlLbl val="0"/>
      </c:catAx>
      <c:valAx>
        <c:axId val="139876984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6592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8" cy="4525961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мес. 2025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Плановые</c:v>
                </c:pt>
                <c:pt idx="1">
                  <c:v>Внеплановые</c:v>
                </c:pt>
                <c:pt idx="2">
                  <c:v>ПГН</c:v>
                </c:pt>
                <c:pt idx="3">
                  <c:v>Вне проверок</c:v>
                </c:pt>
                <c:pt idx="4">
                  <c:v>Всего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39</c:v>
                </c:pt>
                <c:pt idx="1">
                  <c:v>4</c:v>
                </c:pt>
                <c:pt idx="2">
                  <c:v>139</c:v>
                </c:pt>
                <c:pt idx="3">
                  <c:v>19</c:v>
                </c:pt>
                <c:pt idx="4">
                  <c:v>201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мес. 2026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Плановые</c:v>
                </c:pt>
                <c:pt idx="1">
                  <c:v>Внеплановые</c:v>
                </c:pt>
                <c:pt idx="2">
                  <c:v>ПГН</c:v>
                </c:pt>
                <c:pt idx="3">
                  <c:v>Вне проверок</c:v>
                </c:pt>
                <c:pt idx="4">
                  <c:v>Всего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109</c:v>
                </c:pt>
                <c:pt idx="1">
                  <c:v>7</c:v>
                </c:pt>
                <c:pt idx="2">
                  <c:v>222</c:v>
                </c:pt>
                <c:pt idx="3">
                  <c:v>7</c:v>
                </c:pt>
                <c:pt idx="4">
                  <c:v>345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9877376"/>
        <c:axId val="139870320"/>
      </c:barChart>
      <c:catAx>
        <c:axId val="13987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0320"/>
        <c:crosses val="autoZero"/>
        <c:auto val="1"/>
        <c:lblAlgn val="ctr"/>
        <c:lblOffset val="100"/>
        <c:noMultiLvlLbl val="0"/>
      </c:catAx>
      <c:valAx>
        <c:axId val="139870320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7376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8" cy="4525961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920000000000004E-2"/>
          <c:y val="7.1559999999999999E-2"/>
          <c:w val="0.95347999999999999"/>
          <c:h val="0.841419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 мес. 2025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Всего</c:v>
                </c:pt>
                <c:pt idx="1">
                  <c:v>ДЛ</c:v>
                </c:pt>
                <c:pt idx="2">
                  <c:v>ЮЛ</c:v>
                </c:pt>
                <c:pt idx="3">
                  <c:v>Приотсановление деятельности</c:v>
                </c:pt>
                <c:pt idx="4">
                  <c:v>Предупреждения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76</c:v>
                </c:pt>
                <c:pt idx="1">
                  <c:v>16</c:v>
                </c:pt>
                <c:pt idx="2">
                  <c:v>6</c:v>
                </c:pt>
                <c:pt idx="3">
                  <c:v>3</c:v>
                </c:pt>
                <c:pt idx="4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 мес. 2026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Всего</c:v>
                </c:pt>
                <c:pt idx="1">
                  <c:v>ДЛ</c:v>
                </c:pt>
                <c:pt idx="2">
                  <c:v>ЮЛ</c:v>
                </c:pt>
                <c:pt idx="3">
                  <c:v>Приотсановление деятельности</c:v>
                </c:pt>
                <c:pt idx="4">
                  <c:v>Предупреждения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82</c:v>
                </c:pt>
                <c:pt idx="1">
                  <c:v>28</c:v>
                </c:pt>
                <c:pt idx="2">
                  <c:v>4</c:v>
                </c:pt>
                <c:pt idx="3">
                  <c:v>6</c:v>
                </c:pt>
                <c:pt idx="4">
                  <c:v>44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139871496"/>
        <c:axId val="139871888"/>
      </c:barChart>
      <c:catAx>
        <c:axId val="139871496"/>
        <c:scaling>
          <c:orientation val="minMax"/>
        </c:scaling>
        <c:delete val="0"/>
        <c:axPos val="b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</c:spPr>
        <c:txPr>
          <a:bodyPr/>
          <a:lstStyle/>
          <a:p>
            <a:pPr>
              <a:defRPr sz="800" cap="all" spc="118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871888"/>
        <c:crosses val="autoZero"/>
        <c:auto val="1"/>
        <c:lblAlgn val="ctr"/>
        <c:lblOffset val="100"/>
        <c:noMultiLvlLbl val="0"/>
      </c:catAx>
      <c:valAx>
        <c:axId val="139871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871496"/>
        <c:crosses val="autoZero"/>
        <c:crossBetween val="between"/>
      </c:valAx>
      <c:spPr>
        <a:prstGeom prst="rect">
          <a:avLst/>
        </a:prstGeom>
        <a:noFill/>
        <a:ln>
          <a:noFill/>
        </a:ln>
      </c:spPr>
    </c:plotArea>
    <c:legend>
      <c:legendPos val="t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1489073" y="1417636"/>
      <a:ext cx="6353172" cy="4344985"/>
    </a:xfrm>
    <a:prstGeom prst="rect">
      <a:avLst/>
    </a:prstGeom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мес. 2025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ДЛ</c:v>
                </c:pt>
                <c:pt idx="1">
                  <c:v>ЮЛ</c:v>
                </c:pt>
                <c:pt idx="2">
                  <c:v>Всего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505</c:v>
                </c:pt>
                <c:pt idx="1">
                  <c:v>2900</c:v>
                </c:pt>
                <c:pt idx="2">
                  <c:v>3405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мес. 2026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ДЛ</c:v>
                </c:pt>
                <c:pt idx="1">
                  <c:v>ЮЛ</c:v>
                </c:pt>
                <c:pt idx="2">
                  <c:v>Всего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730</c:v>
                </c:pt>
                <c:pt idx="1">
                  <c:v>1000</c:v>
                </c:pt>
                <c:pt idx="2">
                  <c:v>1730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1584680"/>
        <c:axId val="171585072"/>
      </c:barChart>
      <c:catAx>
        <c:axId val="17158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585072"/>
        <c:crosses val="autoZero"/>
        <c:auto val="1"/>
        <c:lblAlgn val="ctr"/>
        <c:lblOffset val="100"/>
        <c:noMultiLvlLbl val="0"/>
      </c:catAx>
      <c:valAx>
        <c:axId val="171585072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584680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7" cy="4525960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380000000000002E-2"/>
          <c:y val="2.716E-2"/>
          <c:w val="0.93962999999999997"/>
          <c:h val="0.75890000000000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Смертельные н/с</c:v>
                </c:pt>
              </c:strCache>
            </c:strRef>
          </c:tx>
          <c:spPr>
            <a:prstGeom prst="rect">
              <a:avLst/>
            </a:prstGeom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latin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Тяжелые н/с</c:v>
                </c:pt>
              </c:strCache>
            </c:strRef>
          </c:tx>
          <c:spPr>
            <a:prstGeom prst="rect">
              <a:avLst/>
            </a:prstGeom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>
                    <a:solidFill>
                      <a:prstClr val="black"/>
                    </a:solidFill>
                    <a:latin typeface="Times New Roman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Групповые н/с, </c:v>
                </c:pt>
              </c:strCache>
            </c:strRef>
          </c:tx>
          <c:spPr>
            <a:prstGeom prst="rect">
              <a:avLst/>
            </a:prstGeom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>
                    <a:solidFill>
                      <a:prstClr val="black"/>
                    </a:solidFill>
                    <a:latin typeface="Times New Roman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Аварии</c:v>
                </c:pt>
              </c:strCache>
            </c:strRef>
          </c:tx>
          <c:spPr>
            <a:prstGeom prst="rect">
              <a:avLst/>
            </a:prstGeom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>
                    <a:solidFill>
                      <a:prstClr val="black"/>
                    </a:solidFill>
                    <a:latin typeface="Times New Roman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581544"/>
        <c:axId val="171581936"/>
      </c:barChart>
      <c:catAx>
        <c:axId val="171581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700" b="1" i="0">
                <a:latin typeface="Times New Roman"/>
              </a:defRPr>
            </a:pPr>
            <a:endParaRPr lang="ru-RU"/>
          </a:p>
        </c:txPr>
        <c:crossAx val="171581936"/>
        <c:crosses val="autoZero"/>
        <c:auto val="1"/>
        <c:lblAlgn val="ctr"/>
        <c:lblOffset val="100"/>
        <c:noMultiLvlLbl val="0"/>
      </c:catAx>
      <c:valAx>
        <c:axId val="171581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i="0">
                <a:latin typeface="Times New Roman"/>
              </a:defRPr>
            </a:pPr>
            <a:endParaRPr lang="ru-RU"/>
          </a:p>
        </c:txPr>
        <c:crossAx val="17158154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 b="1" i="0">
              <a:latin typeface="Times New Roman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487000000000001"/>
          <c:y val="0.11795"/>
          <c:w val="0.74412999999999996"/>
          <c:h val="0.72162000000000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19</c:v>
                </c:pt>
                <c:pt idx="1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9" tIns="19049" rIns="38099" bIns="19049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26</c:v>
                </c:pt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1582328"/>
        <c:axId val="171583896"/>
      </c:barChart>
      <c:catAx>
        <c:axId val="171582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583896"/>
        <c:crosses val="autoZero"/>
        <c:auto val="1"/>
        <c:lblAlgn val="ctr"/>
        <c:lblOffset val="100"/>
        <c:noMultiLvlLbl val="0"/>
      </c:catAx>
      <c:valAx>
        <c:axId val="171583896"/>
        <c:scaling>
          <c:orientation val="minMax"/>
        </c:scaling>
        <c:delete val="0"/>
        <c:axPos val="b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582328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8229597" cy="4525960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909999999999998E-2"/>
          <c:y val="6.0929999999999998E-2"/>
          <c:w val="0.92008000000000001"/>
          <c:h val="0.791610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Внеплановые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ПГН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16</c:v>
                </c:pt>
                <c:pt idx="1">
                  <c:v>35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Всего</c:v>
                </c:pt>
              </c:strCache>
            </c:strRef>
          </c:tx>
          <c:spPr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098" tIns="19048" rIns="38098" bIns="19048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18</c:v>
                </c:pt>
                <c:pt idx="1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5"/>
        <c:axId val="172597280"/>
        <c:axId val="172596888"/>
      </c:barChart>
      <c:catAx>
        <c:axId val="17259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6888"/>
        <c:crosses val="autoZero"/>
        <c:auto val="1"/>
        <c:lblAlgn val="ctr"/>
        <c:lblOffset val="100"/>
        <c:noMultiLvlLbl val="0"/>
      </c:catAx>
      <c:valAx>
        <c:axId val="172596888"/>
        <c:scaling>
          <c:orientation val="minMax"/>
        </c:scaling>
        <c:delete val="0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597280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legend>
      <c:legendPos val="b"/>
      <c:layout/>
      <c:overlay val="0"/>
      <c:spPr>
        <a:prstGeom prst="rect">
          <a:avLst/>
        </a:prstGeom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 bwMode="auto">
    <a:xfrm>
      <a:off x="457200" y="1600200"/>
      <a:ext cx="7619996" cy="4525959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MarkerLayout/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400" b="1">
                <a:latin typeface="Times New Roman"/>
                <a:cs typeface="Times New Roman"/>
              </a:rPr>
              <a:t>Федеральная служба по экологическому, технологическому и атомному надзору</a:t>
            </a:r>
            <a:r>
              <a:rPr lang="ru-RU" sz="1400">
                <a:latin typeface="Times New Roman"/>
                <a:cs typeface="Times New Roman"/>
              </a:rPr>
              <a:t/>
            </a:r>
            <a:br>
              <a:rPr lang="ru-RU" sz="1400">
                <a:latin typeface="Times New Roman"/>
                <a:cs typeface="Times New Roman"/>
              </a:rPr>
            </a:br>
            <a:r>
              <a:rPr lang="ru-RU" sz="1400" b="1">
                <a:latin typeface="Times New Roman"/>
                <a:cs typeface="Times New Roman"/>
              </a:rPr>
              <a:t>(Ростехнадзор)</a:t>
            </a:r>
            <a:r>
              <a:rPr lang="ru-RU" sz="1400">
                <a:latin typeface="Times New Roman"/>
                <a:cs typeface="Times New Roman"/>
              </a:rPr>
              <a:t/>
            </a:r>
            <a:br>
              <a:rPr lang="ru-RU" sz="1400">
                <a:latin typeface="Times New Roman"/>
                <a:cs typeface="Times New Roman"/>
              </a:rPr>
            </a:br>
            <a:r>
              <a:rPr lang="ru-RU" sz="1400" b="1">
                <a:latin typeface="Times New Roman"/>
                <a:cs typeface="Times New Roman"/>
              </a:rPr>
              <a:t>Ленское управление Федеральной службы по экологическому, технологическому и атомному надзору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ru-RU" sz="1600" b="1" dirty="0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1600" b="1" dirty="0">
              <a:latin typeface="Times New Roman"/>
              <a:cs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600" b="1" dirty="0">
                <a:latin typeface="Times New Roman"/>
                <a:cs typeface="Times New Roman"/>
              </a:rPr>
              <a:t/>
            </a:r>
            <a:br>
              <a:rPr lang="ru-RU" sz="1600" b="1" dirty="0">
                <a:latin typeface="Times New Roman"/>
                <a:cs typeface="Times New Roman"/>
              </a:rPr>
            </a:br>
            <a:r>
              <a:rPr lang="ru-RU" sz="1600" b="1" dirty="0">
                <a:latin typeface="Times New Roman"/>
                <a:cs typeface="Times New Roman"/>
              </a:rPr>
              <a:t/>
            </a:r>
            <a:br>
              <a:rPr lang="ru-RU" sz="1600" b="1" dirty="0">
                <a:latin typeface="Times New Roman"/>
                <a:cs typeface="Times New Roman"/>
              </a:rPr>
            </a:br>
            <a:r>
              <a:rPr lang="ru-RU" sz="1600" b="1" dirty="0">
                <a:latin typeface="Times New Roman"/>
                <a:cs typeface="Times New Roman"/>
              </a:rPr>
              <a:t>Анализ правоприменительной практики Ленского управления Ростехнадзора при осуществлении федерального государственного надзора в области промышленной безопасности (горнорудная и нерудная промышленность, обращение взрывчатых материалов промышленного назначения) за </a:t>
            </a:r>
            <a:r>
              <a:rPr lang="ru-RU" sz="1600" b="1" dirty="0" smtClean="0">
                <a:latin typeface="Times New Roman"/>
                <a:cs typeface="Times New Roman"/>
              </a:rPr>
              <a:t>6 месяцев 2026 года.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endParaRPr dirty="0"/>
          </a:p>
          <a:p>
            <a:pPr marL="0" indent="0" algn="ctr">
              <a:buNone/>
              <a:defRPr/>
            </a:pPr>
            <a:endParaRPr lang="ru-RU" sz="16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dirty="0"/>
          </a:p>
          <a:p>
            <a:pPr marL="0" indent="0">
              <a:buNone/>
              <a:defRPr/>
            </a:pPr>
            <a:r>
              <a:rPr lang="ru-RU" sz="1400" b="1" dirty="0">
                <a:latin typeface="Times New Roman"/>
                <a:cs typeface="Times New Roman"/>
              </a:rPr>
              <a:t>						Докладчик:</a:t>
            </a:r>
            <a:endParaRPr dirty="0"/>
          </a:p>
          <a:p>
            <a:pPr marL="0" indent="0">
              <a:buNone/>
              <a:defRPr/>
            </a:pPr>
            <a:r>
              <a:rPr lang="ru-RU" sz="1400" b="1" dirty="0">
                <a:latin typeface="Times New Roman"/>
                <a:cs typeface="Times New Roman"/>
              </a:rPr>
              <a:t>						Начальник отдела</a:t>
            </a:r>
            <a:endParaRPr dirty="0"/>
          </a:p>
          <a:p>
            <a:pPr marL="0" indent="0">
              <a:buNone/>
              <a:defRPr/>
            </a:pPr>
            <a:r>
              <a:rPr lang="ru-RU" sz="1400" b="1" dirty="0">
                <a:latin typeface="Times New Roman"/>
                <a:cs typeface="Times New Roman"/>
              </a:rPr>
              <a:t>						государственного</a:t>
            </a:r>
            <a:endParaRPr dirty="0"/>
          </a:p>
          <a:p>
            <a:pPr marL="0" indent="0">
              <a:buNone/>
              <a:defRPr/>
            </a:pPr>
            <a:r>
              <a:rPr lang="ru-RU" sz="1400" b="1" dirty="0">
                <a:latin typeface="Times New Roman"/>
                <a:cs typeface="Times New Roman"/>
              </a:rPr>
              <a:t>						горного надзора</a:t>
            </a:r>
            <a:endParaRPr dirty="0"/>
          </a:p>
          <a:p>
            <a:pPr marL="0" indent="0">
              <a:buNone/>
              <a:defRPr/>
            </a:pPr>
            <a:r>
              <a:rPr lang="ru-RU" sz="1400" b="1" dirty="0">
                <a:latin typeface="Times New Roman"/>
                <a:cs typeface="Times New Roman"/>
              </a:rPr>
              <a:t>						Г.Д. Пересыпкин</a:t>
            </a:r>
            <a:endParaRPr dirty="0"/>
          </a:p>
          <a:p>
            <a:pPr marL="0" indent="0" algn="ctr">
              <a:buNone/>
              <a:defRPr/>
            </a:pP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latin typeface="Times New Roman"/>
                <a:cs typeface="Times New Roman"/>
              </a:rPr>
              <a:t>Распределение проверок </a:t>
            </a:r>
            <a:r>
              <a:rPr lang="ru-RU" sz="3200" b="1" dirty="0" smtClean="0">
                <a:latin typeface="Times New Roman"/>
                <a:cs typeface="Times New Roman"/>
              </a:rPr>
              <a:t>ВМ </a:t>
            </a:r>
            <a:r>
              <a:rPr lang="ru-RU" sz="3200" b="1" dirty="0">
                <a:latin typeface="Times New Roman"/>
                <a:cs typeface="Times New Roman"/>
              </a:rPr>
              <a:t>по видам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endParaRPr lang="ru-RU" sz="3200" dirty="0"/>
          </a:p>
        </p:txBody>
      </p:sp>
      <p:graphicFrame>
        <p:nvGraphicFramePr>
          <p:cNvPr id="1941619109" name="Диаграмма 194161910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927880"/>
              </p:ext>
            </p:extLst>
          </p:nvPr>
        </p:nvGraphicFramePr>
        <p:xfrm>
          <a:off x="457200" y="1600200"/>
          <a:ext cx="7619996" cy="4525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2155379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Количество выявленных нарушений ВМ</a:t>
            </a:r>
            <a:endParaRPr lang="ru-RU" sz="3200"/>
          </a:p>
        </p:txBody>
      </p:sp>
      <p:graphicFrame>
        <p:nvGraphicFramePr>
          <p:cNvPr id="27278076" name="Диаграмма 272780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326177"/>
              </p:ext>
            </p:extLst>
          </p:nvPr>
        </p:nvGraphicFramePr>
        <p:xfrm>
          <a:off x="457200" y="1600200"/>
          <a:ext cx="7619995" cy="4525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8886250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Количество наложенных административных наказаний</a:t>
            </a:r>
            <a:endParaRPr/>
          </a:p>
        </p:txBody>
      </p:sp>
      <p:graphicFrame>
        <p:nvGraphicFramePr>
          <p:cNvPr id="1452922364" name="Диаграмма 14529223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761409"/>
              </p:ext>
            </p:extLst>
          </p:nvPr>
        </p:nvGraphicFramePr>
        <p:xfrm>
          <a:off x="1489073" y="1417636"/>
          <a:ext cx="6353172" cy="434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124733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Сумма наложенных административных штрафов</a:t>
            </a:r>
            <a:endParaRPr sz="2800"/>
          </a:p>
          <a:p>
            <a:pPr>
              <a:defRPr/>
            </a:pPr>
            <a:endParaRPr lang="ru-RU" sz="2800"/>
          </a:p>
        </p:txBody>
      </p:sp>
      <p:graphicFrame>
        <p:nvGraphicFramePr>
          <p:cNvPr id="207338720" name="Диаграмма 2073387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271010"/>
              </p:ext>
            </p:extLst>
          </p:nvPr>
        </p:nvGraphicFramePr>
        <p:xfrm>
          <a:off x="457200" y="1600200"/>
          <a:ext cx="8229595" cy="4525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b="1">
                <a:latin typeface="Times New Roman"/>
                <a:cs typeface="Times New Roman"/>
              </a:rPr>
              <a:t/>
            </a:r>
            <a:br>
              <a:rPr lang="ru-RU" sz="2700" b="1">
                <a:latin typeface="Times New Roman"/>
                <a:cs typeface="Times New Roman"/>
              </a:rPr>
            </a:br>
            <a:r>
              <a:rPr lang="ru-RU" sz="2700" b="1">
                <a:latin typeface="Times New Roman"/>
                <a:cs typeface="Times New Roman"/>
              </a:rPr>
              <a:t/>
            </a:r>
            <a:br>
              <a:rPr lang="ru-RU" sz="2700" b="1">
                <a:latin typeface="Times New Roman"/>
                <a:cs typeface="Times New Roman"/>
              </a:rPr>
            </a:br>
            <a:r>
              <a:rPr lang="ru-RU" b="1">
                <a:latin typeface="Times New Roman"/>
                <a:cs typeface="Times New Roman"/>
              </a:rPr>
              <a:t/>
            </a:r>
            <a:br>
              <a:rPr lang="ru-RU" b="1">
                <a:latin typeface="Times New Roman"/>
                <a:cs typeface="Times New Roman"/>
              </a:rPr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ru-RU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2800" b="1">
                <a:latin typeface="Times New Roman"/>
                <a:cs typeface="Times New Roman"/>
              </a:rPr>
              <a:t>СПАСИБО ЗА ВНИМАНИЕ</a:t>
            </a:r>
            <a:endParaRPr/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>
                <a:latin typeface="Times New Roman"/>
              </a:rPr>
              <a:t>Количество опасных производственных объектов </a:t>
            </a:r>
            <a:endParaRPr lang="ru-RU" sz="2000"/>
          </a:p>
        </p:txBody>
      </p:sp>
      <p:graphicFrame>
        <p:nvGraphicFramePr>
          <p:cNvPr id="1523455337" name="Диаграмма 15234553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049483"/>
              </p:ext>
            </p:extLst>
          </p:nvPr>
        </p:nvGraphicFramePr>
        <p:xfrm>
          <a:off x="457200" y="1600200"/>
          <a:ext cx="8229598" cy="4525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4234847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Распределение ОПО по класса опасности</a:t>
            </a:r>
            <a:endParaRPr sz="2000" b="1">
              <a:latin typeface="Times New Roman"/>
              <a:cs typeface="Times New Roman"/>
            </a:endParaRPr>
          </a:p>
        </p:txBody>
      </p:sp>
      <p:graphicFrame>
        <p:nvGraphicFramePr>
          <p:cNvPr id="437114768" name="Диаграмма 4371147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535358"/>
              </p:ext>
            </p:extLst>
          </p:nvPr>
        </p:nvGraphicFramePr>
        <p:xfrm>
          <a:off x="633588" y="1218935"/>
          <a:ext cx="8229597" cy="452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>
                <a:latin typeface="Times New Roman"/>
                <a:cs typeface="Times New Roman"/>
              </a:rPr>
              <a:t>Распределение проверок по видам</a:t>
            </a:r>
            <a:endParaRPr lang="ru-RU" sz="3200"/>
          </a:p>
        </p:txBody>
      </p:sp>
      <p:graphicFrame>
        <p:nvGraphicFramePr>
          <p:cNvPr id="1680938412" name="Диаграмма 16809384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374517"/>
              </p:ext>
            </p:extLst>
          </p:nvPr>
        </p:nvGraphicFramePr>
        <p:xfrm>
          <a:off x="457200" y="1600200"/>
          <a:ext cx="8229598" cy="4525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800" b="1">
                <a:latin typeface="Times New Roman"/>
                <a:cs typeface="Times New Roman"/>
              </a:rPr>
              <a:t>Количество выявленных нарушений</a:t>
            </a:r>
            <a:endParaRPr lang="ru-RU" sz="2800"/>
          </a:p>
        </p:txBody>
      </p:sp>
      <p:graphicFrame>
        <p:nvGraphicFramePr>
          <p:cNvPr id="529966538" name="Диаграмма 5299665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945861"/>
              </p:ext>
            </p:extLst>
          </p:nvPr>
        </p:nvGraphicFramePr>
        <p:xfrm>
          <a:off x="457200" y="1600200"/>
          <a:ext cx="8229598" cy="4525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9188150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Количество наложенных административных наказаний</a:t>
            </a:r>
            <a:endParaRPr/>
          </a:p>
        </p:txBody>
      </p:sp>
      <p:graphicFrame>
        <p:nvGraphicFramePr>
          <p:cNvPr id="1254625177" name="Диаграмма 12546251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64723"/>
              </p:ext>
            </p:extLst>
          </p:nvPr>
        </p:nvGraphicFramePr>
        <p:xfrm>
          <a:off x="1489073" y="1417636"/>
          <a:ext cx="6353172" cy="4344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483329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Сумма наложенных административных штрафов</a:t>
            </a:r>
            <a:endParaRPr sz="2800"/>
          </a:p>
          <a:p>
            <a:pPr>
              <a:defRPr/>
            </a:pPr>
            <a:endParaRPr lang="ru-RU" sz="2800"/>
          </a:p>
        </p:txBody>
      </p:sp>
      <p:graphicFrame>
        <p:nvGraphicFramePr>
          <p:cNvPr id="2017703510" name="Диаграмма 20177035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582898"/>
              </p:ext>
            </p:extLst>
          </p:nvPr>
        </p:nvGraphicFramePr>
        <p:xfrm>
          <a:off x="457200" y="1600200"/>
          <a:ext cx="8229597" cy="452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400" b="1" dirty="0">
                <a:latin typeface="Times New Roman"/>
                <a:cs typeface="Times New Roman"/>
              </a:rPr>
              <a:t>Аварийность и </a:t>
            </a:r>
            <a:r>
              <a:rPr lang="ru-RU" sz="2400" b="1" dirty="0" smtClean="0">
                <a:latin typeface="Times New Roman"/>
                <a:cs typeface="Times New Roman"/>
              </a:rPr>
              <a:t>травматизм </a:t>
            </a:r>
            <a:endParaRPr dirty="0"/>
          </a:p>
        </p:txBody>
      </p:sp>
      <p:graphicFrame>
        <p:nvGraphicFramePr>
          <p:cNvPr id="834991327" name="Диаграмма 8349913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171862"/>
              </p:ext>
            </p:extLst>
          </p:nvPr>
        </p:nvGraphicFramePr>
        <p:xfrm>
          <a:off x="1066801" y="1052735"/>
          <a:ext cx="7619997" cy="554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b="1">
                <a:latin typeface="Times New Roman"/>
              </a:rPr>
              <a:t>Количество опасных производственных объектов ВМ</a:t>
            </a:r>
            <a:endParaRPr lang="ru-RU" sz="2000"/>
          </a:p>
        </p:txBody>
      </p:sp>
      <p:graphicFrame>
        <p:nvGraphicFramePr>
          <p:cNvPr id="1528843245" name="Диаграмма 15288432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83912"/>
              </p:ext>
            </p:extLst>
          </p:nvPr>
        </p:nvGraphicFramePr>
        <p:xfrm>
          <a:off x="457200" y="1600200"/>
          <a:ext cx="8229597" cy="452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61</Words>
  <Application>Microsoft Office PowerPoint</Application>
  <DocSecurity>0</DocSecurity>
  <PresentationFormat>Экран (4:3)</PresentationFormat>
  <Paragraphs>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Федеральная служба по экологическому, технологическому и атомному надзору (Ростехнадзор) Ленское управление Федеральной службы по экологическому, технологическому и атомному надзору</vt:lpstr>
      <vt:lpstr>Количество опасных производственных объектов </vt:lpstr>
      <vt:lpstr>Распределение ОПО по класса опасности</vt:lpstr>
      <vt:lpstr>Распределение проверок по видам</vt:lpstr>
      <vt:lpstr>Количество выявленных нарушений</vt:lpstr>
      <vt:lpstr>Количество наложенных административных наказаний</vt:lpstr>
      <vt:lpstr>Сумма наложенных административных штрафов </vt:lpstr>
      <vt:lpstr>Аварийность и травматизм </vt:lpstr>
      <vt:lpstr>Количество опасных производственных объектов ВМ</vt:lpstr>
      <vt:lpstr>Распределение проверок ВМ по видам </vt:lpstr>
      <vt:lpstr>Количество выявленных нарушений ВМ</vt:lpstr>
      <vt:lpstr>Количество наложенных административных наказаний</vt:lpstr>
      <vt:lpstr>Сумма наложенных административных штрафов </vt:lpstr>
      <vt:lpstr>   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Роева Ирина Валерьевна</dc:creator>
  <cp:keywords/>
  <dc:description/>
  <cp:lastModifiedBy>Георгий Дмитриевич Пересыпкин</cp:lastModifiedBy>
  <cp:revision>237</cp:revision>
  <dcterms:created xsi:type="dcterms:W3CDTF">2018-07-25T06:35:57Z</dcterms:created>
  <dcterms:modified xsi:type="dcterms:W3CDTF">2026-09-14T08:54:42Z</dcterms:modified>
  <cp:category/>
  <dc:identifier/>
  <cp:contentStatus/>
  <dc:language/>
  <cp:version/>
</cp:coreProperties>
</file>